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3730-2967-4930-956D-4157B6BCA03F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42E03A-2769-4782-A669-60956DF071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3730-2967-4930-956D-4157B6BCA03F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E03A-2769-4782-A669-60956DF071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C42E03A-2769-4782-A669-60956DF0710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3730-2967-4930-956D-4157B6BCA03F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3730-2967-4930-956D-4157B6BCA03F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C42E03A-2769-4782-A669-60956DF071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3730-2967-4930-956D-4157B6BCA03F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42E03A-2769-4782-A669-60956DF071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E83730-2967-4930-956D-4157B6BCA03F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E03A-2769-4782-A669-60956DF071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3730-2967-4930-956D-4157B6BCA03F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C42E03A-2769-4782-A669-60956DF0710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3730-2967-4930-956D-4157B6BCA03F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C42E03A-2769-4782-A669-60956DF07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3730-2967-4930-956D-4157B6BCA03F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42E03A-2769-4782-A669-60956DF07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42E03A-2769-4782-A669-60956DF0710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3730-2967-4930-956D-4157B6BCA03F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C42E03A-2769-4782-A669-60956DF071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E83730-2967-4930-956D-4157B6BCA03F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E83730-2967-4930-956D-4157B6BCA03F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42E03A-2769-4782-A669-60956DF0710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Reminders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A.P. LANGUAGE AND COMP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RHETORICAL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Avoid at all costs the “Easter Egg Hunt” approach:</a:t>
            </a:r>
          </a:p>
          <a:p>
            <a:pPr lvl="1"/>
            <a:r>
              <a:rPr lang="en-US" dirty="0" smtClean="0"/>
              <a:t>Do not simply list examples of devices. </a:t>
            </a:r>
          </a:p>
          <a:p>
            <a:pPr lvl="1"/>
            <a:r>
              <a:rPr lang="en-US" dirty="0" smtClean="0"/>
              <a:t>Rather, show how each choice helps the author advance his/her thesis</a:t>
            </a:r>
          </a:p>
          <a:p>
            <a:r>
              <a:rPr lang="en-US" dirty="0" smtClean="0"/>
              <a:t>1+2 ratio is appropriate here</a:t>
            </a:r>
          </a:p>
          <a:p>
            <a:r>
              <a:rPr lang="en-US" dirty="0" smtClean="0"/>
              <a:t>Consider different organizational strategies:  </a:t>
            </a:r>
          </a:p>
          <a:p>
            <a:pPr lvl="1"/>
            <a:r>
              <a:rPr lang="en-US" dirty="0" smtClean="0"/>
              <a:t>By idea</a:t>
            </a:r>
          </a:p>
          <a:p>
            <a:pPr lvl="1"/>
            <a:r>
              <a:rPr lang="en-US" dirty="0" smtClean="0"/>
              <a:t>By technique</a:t>
            </a:r>
          </a:p>
          <a:p>
            <a:pPr lvl="1"/>
            <a:r>
              <a:rPr lang="en-US" dirty="0" smtClean="0"/>
              <a:t>Chronologically</a:t>
            </a:r>
          </a:p>
          <a:p>
            <a:pPr lvl="1"/>
            <a:r>
              <a:rPr lang="en-US" dirty="0" smtClean="0"/>
              <a:t>Other</a:t>
            </a:r>
          </a:p>
          <a:p>
            <a:r>
              <a:rPr lang="en-US" dirty="0" smtClean="0"/>
              <a:t>Regardless of the way the prompt is stated, the task is always the same:  define the main idea, and show how the author’s rhetorical choices advance it.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08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sure you take a clear position; state that clear position in the thesis</a:t>
            </a:r>
          </a:p>
          <a:p>
            <a:r>
              <a:rPr lang="en-US" dirty="0" smtClean="0"/>
              <a:t>DON’T SIT ON THE FENCE</a:t>
            </a:r>
          </a:p>
          <a:p>
            <a:r>
              <a:rPr lang="en-US" dirty="0" smtClean="0"/>
              <a:t>Regardless of the way the prompt is stated, the task is the same:</a:t>
            </a:r>
          </a:p>
          <a:p>
            <a:pPr lvl="1"/>
            <a:r>
              <a:rPr lang="en-US" dirty="0" smtClean="0"/>
              <a:t>Understand the claim, or one of several claims</a:t>
            </a:r>
          </a:p>
          <a:p>
            <a:pPr lvl="1"/>
            <a:r>
              <a:rPr lang="en-US" dirty="0" smtClean="0"/>
              <a:t>Support, refute, or qualify the claim</a:t>
            </a:r>
          </a:p>
          <a:p>
            <a:r>
              <a:rPr lang="en-US" dirty="0" smtClean="0"/>
              <a:t>Try to use authentic CD</a:t>
            </a:r>
          </a:p>
          <a:p>
            <a:r>
              <a:rPr lang="en-US" dirty="0" smtClean="0"/>
              <a:t>Try to use a variety of CD from different areas or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PERSUASIVE ESSAY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Try to synthesize pertinent CD to make your argument</a:t>
            </a:r>
          </a:p>
          <a:p>
            <a:r>
              <a:rPr lang="en-US" dirty="0" smtClean="0"/>
              <a:t>Try to organize BP’s around specific arguments that support the position you state in the thesis</a:t>
            </a:r>
          </a:p>
          <a:p>
            <a:r>
              <a:rPr lang="en-US" dirty="0" smtClean="0"/>
              <a:t>Consider the following strategies:</a:t>
            </a:r>
          </a:p>
          <a:p>
            <a:pPr lvl="1"/>
            <a:r>
              <a:rPr lang="en-US" dirty="0" smtClean="0"/>
              <a:t>Anticipate arguments against your position and refute them</a:t>
            </a:r>
          </a:p>
          <a:p>
            <a:pPr lvl="1"/>
            <a:r>
              <a:rPr lang="en-US" dirty="0" smtClean="0"/>
              <a:t>Call to action</a:t>
            </a:r>
          </a:p>
          <a:p>
            <a:pPr lvl="1"/>
            <a:r>
              <a:rPr lang="en-US" dirty="0" smtClean="0"/>
              <a:t>Admit a shortcoming of your argument, but then minimize it</a:t>
            </a:r>
          </a:p>
          <a:p>
            <a:pPr lvl="1"/>
            <a:r>
              <a:rPr lang="en-US" dirty="0" smtClean="0"/>
              <a:t>Multiple, broad based arguments for support</a:t>
            </a:r>
          </a:p>
          <a:p>
            <a:r>
              <a:rPr lang="en-US" dirty="0" smtClean="0"/>
              <a:t>2+1 or 3+1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9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it seriously, but keep it in perspective</a:t>
            </a:r>
          </a:p>
          <a:p>
            <a:r>
              <a:rPr lang="en-US" dirty="0" smtClean="0"/>
              <a:t>Doing well is great, but doing poorly does NOT mean any of the following:</a:t>
            </a:r>
          </a:p>
          <a:p>
            <a:pPr lvl="1"/>
            <a:r>
              <a:rPr lang="en-US" dirty="0" smtClean="0"/>
              <a:t>You won’t get into the college you like</a:t>
            </a:r>
          </a:p>
          <a:p>
            <a:pPr lvl="1"/>
            <a:r>
              <a:rPr lang="en-US" dirty="0" smtClean="0"/>
              <a:t>You wasted your time in the class</a:t>
            </a:r>
          </a:p>
          <a:p>
            <a:pPr lvl="1"/>
            <a:r>
              <a:rPr lang="en-US" dirty="0" smtClean="0"/>
              <a:t>You won’t do well in college</a:t>
            </a:r>
          </a:p>
          <a:p>
            <a:pPr lvl="1"/>
            <a:r>
              <a:rPr lang="en-US" dirty="0" smtClean="0"/>
              <a:t>You are dumb</a:t>
            </a:r>
          </a:p>
          <a:p>
            <a:pPr lvl="1"/>
            <a:r>
              <a:rPr lang="en-US" dirty="0" smtClean="0"/>
              <a:t>You are a loser</a:t>
            </a:r>
          </a:p>
          <a:p>
            <a:r>
              <a:rPr lang="en-US" dirty="0" smtClean="0"/>
              <a:t>Remember that learning and growing should be the primary goals of education: test taking is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7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ALL questions since there is NO PENALTY any longer for incorrect answers.  </a:t>
            </a:r>
          </a:p>
          <a:p>
            <a:r>
              <a:rPr lang="en-US" dirty="0" smtClean="0"/>
              <a:t>If you run out of time, guess </a:t>
            </a:r>
          </a:p>
          <a:p>
            <a:r>
              <a:rPr lang="en-US" dirty="0" smtClean="0"/>
              <a:t>Do not spend too much time on the hard ones.  Make sure you get the easier ones answered first, and then return to the hard ones later on.</a:t>
            </a:r>
          </a:p>
          <a:p>
            <a:r>
              <a:rPr lang="en-US" dirty="0" smtClean="0"/>
              <a:t>All questions are equally weighted, so don’t spend too much time on any given one.</a:t>
            </a:r>
          </a:p>
        </p:txBody>
      </p:sp>
    </p:spTree>
    <p:extLst>
      <p:ext uri="{BB962C8B-B14F-4D97-AF65-F5344CB8AC3E}">
        <p14:creationId xmlns:p14="http://schemas.microsoft.com/office/powerpoint/2010/main" val="42285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Beware the “main detractor.”  Always make sure you consider ALL answers before selecting the best one.</a:t>
            </a:r>
          </a:p>
          <a:p>
            <a:r>
              <a:rPr lang="en-US" dirty="0"/>
              <a:t>Read, very carefully.  Reread difficult passages. Read the questions very carefully.</a:t>
            </a:r>
          </a:p>
          <a:p>
            <a:r>
              <a:rPr lang="en-US" dirty="0"/>
              <a:t>Always think in terms of the </a:t>
            </a:r>
            <a:r>
              <a:rPr lang="en-US" dirty="0" smtClean="0"/>
              <a:t>following AS YOU READ:</a:t>
            </a:r>
          </a:p>
          <a:p>
            <a:pPr lvl="1"/>
            <a:r>
              <a:rPr lang="en-US" dirty="0" smtClean="0"/>
              <a:t>What’s the main idea? (there will always be global questions like this)</a:t>
            </a:r>
          </a:p>
          <a:p>
            <a:pPr lvl="1"/>
            <a:r>
              <a:rPr lang="en-US" dirty="0" smtClean="0"/>
              <a:t>What rhetorical techniques is the writer using (there will always be questions about this)</a:t>
            </a:r>
          </a:p>
          <a:p>
            <a:r>
              <a:rPr lang="en-US" dirty="0" smtClean="0"/>
              <a:t>Obviously, keep track of time, and USE IT ALL.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ESSAY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THE PROMPTS VERY CAREFULLY!! Make sure you are writing in the correct mode:  expository or persuasive.</a:t>
            </a:r>
          </a:p>
          <a:p>
            <a:r>
              <a:rPr lang="en-US" dirty="0" smtClean="0"/>
              <a:t>Take the time to THINK DEEPLY, and in a SOPHISTICATED manner about all prompts.  This will be rewarded by the graders.</a:t>
            </a:r>
          </a:p>
          <a:p>
            <a:r>
              <a:rPr lang="en-US" dirty="0" smtClean="0"/>
              <a:t>Make sure you follow all parameters:  use of at least 3 sources, cite all CD, etc.</a:t>
            </a:r>
          </a:p>
          <a:p>
            <a:r>
              <a:rPr lang="en-US" dirty="0" smtClean="0"/>
              <a:t>Keep intros and conclusions brief, but have them</a:t>
            </a:r>
          </a:p>
          <a:p>
            <a:r>
              <a:rPr lang="en-US" dirty="0" smtClean="0"/>
              <a:t>Take the time to write a brief </a:t>
            </a:r>
            <a:r>
              <a:rPr lang="en-US" dirty="0" smtClean="0"/>
              <a:t>outline:  5-10 </a:t>
            </a:r>
            <a:r>
              <a:rPr lang="en-US" dirty="0" err="1" smtClean="0"/>
              <a:t>mins</a:t>
            </a:r>
            <a:r>
              <a:rPr lang="en-US" dirty="0" smtClean="0"/>
              <a:t> max.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58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ESSAY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 quick, but don’t hurry.  You actually need to SLOW DOWN when you feel pressured.</a:t>
            </a:r>
          </a:p>
          <a:p>
            <a:r>
              <a:rPr lang="en-US" dirty="0" smtClean="0"/>
              <a:t>Take the time to consider more than one organizational strategy before choosing the best one.</a:t>
            </a:r>
          </a:p>
          <a:p>
            <a:r>
              <a:rPr lang="en-US" dirty="0" smtClean="0"/>
              <a:t>You only have time to write one draft</a:t>
            </a:r>
          </a:p>
          <a:p>
            <a:r>
              <a:rPr lang="en-US" dirty="0" smtClean="0"/>
              <a:t>Strong word choice and interesting, effective syntax will be rewarded.</a:t>
            </a:r>
          </a:p>
          <a:p>
            <a:r>
              <a:rPr lang="en-US" dirty="0" smtClean="0"/>
              <a:t>CD and CM is of course crucial:  try to weave them naturally</a:t>
            </a:r>
          </a:p>
          <a:p>
            <a:r>
              <a:rPr lang="en-US" dirty="0" smtClean="0"/>
              <a:t>You can use as much or little of the 2 hours and 15 </a:t>
            </a:r>
            <a:r>
              <a:rPr lang="en-US" dirty="0" err="1" smtClean="0"/>
              <a:t>mins</a:t>
            </a:r>
            <a:r>
              <a:rPr lang="en-US" dirty="0" smtClean="0"/>
              <a:t> as you like on each essay. You should look at all three topics to see which you may need more time on, if any.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Study rhetorical devices</a:t>
            </a:r>
          </a:p>
          <a:p>
            <a:r>
              <a:rPr lang="en-US" dirty="0" smtClean="0"/>
              <a:t>Minimum of 8 hours of sleep the night before, even if it means skipping homework</a:t>
            </a:r>
          </a:p>
          <a:p>
            <a:r>
              <a:rPr lang="en-US" dirty="0" smtClean="0"/>
              <a:t>Eat a hearty breakfast:  the brain needs fuel.  Avoid too many sugars.</a:t>
            </a:r>
          </a:p>
          <a:p>
            <a:r>
              <a:rPr lang="en-US" dirty="0" smtClean="0"/>
              <a:t>Get up earlier then normal so as to give your body and brain more of a chance to wake up</a:t>
            </a:r>
          </a:p>
          <a:p>
            <a:r>
              <a:rPr lang="en-US" dirty="0" smtClean="0"/>
              <a:t>Avoid caffeine:  it will make you nervous, and this is NOT what you need </a:t>
            </a:r>
          </a:p>
          <a:p>
            <a:r>
              <a:rPr lang="en-US" dirty="0" smtClean="0"/>
              <a:t>Breathe deeply; take short breaks; stand up and walk a bit when you have a chance—this gets blood circulating again and therefore sharpens your mind.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sure you use at least 3 sources</a:t>
            </a:r>
          </a:p>
          <a:p>
            <a:r>
              <a:rPr lang="en-US" dirty="0" smtClean="0"/>
              <a:t>Make sure all CD from sources is cited.</a:t>
            </a:r>
          </a:p>
          <a:p>
            <a:r>
              <a:rPr lang="en-US" dirty="0" smtClean="0"/>
              <a:t>Read the sources very carefully, especially charts and graphs</a:t>
            </a:r>
          </a:p>
          <a:p>
            <a:r>
              <a:rPr lang="en-US" dirty="0" smtClean="0"/>
              <a:t>Take notes, highlight, underline as you read sources</a:t>
            </a:r>
          </a:p>
          <a:p>
            <a:r>
              <a:rPr lang="en-US" dirty="0" smtClean="0"/>
              <a:t>Understand the prompt before you begin outlining:  read it at least 3-4 times and KNOW EXACTLY WHAT IT IS ASKING FOR.</a:t>
            </a:r>
          </a:p>
        </p:txBody>
      </p:sp>
    </p:spTree>
    <p:extLst>
      <p:ext uri="{BB962C8B-B14F-4D97-AF65-F5344CB8AC3E}">
        <p14:creationId xmlns:p14="http://schemas.microsoft.com/office/powerpoint/2010/main" val="130292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ARGUMENT IS PRIMARY; USE THE SOURCES TO SUPPORT THE ARGUMENT; DO NOT SHAPE THE ARGUMENT AROUND THE SOURCES!!</a:t>
            </a:r>
          </a:p>
          <a:p>
            <a:r>
              <a:rPr lang="en-US" dirty="0"/>
              <a:t>Shoot for melding multiple sources for each BP.</a:t>
            </a:r>
          </a:p>
          <a:p>
            <a:r>
              <a:rPr lang="en-US" dirty="0"/>
              <a:t>2+1 or even 3+1 ratio is effective, but don’t neglect the CM</a:t>
            </a:r>
          </a:p>
          <a:p>
            <a:r>
              <a:rPr lang="en-US" dirty="0"/>
              <a:t>CD from your own knowledge and experience can be used in addition to the 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RHETORICAL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more of a reading than a writing test, so make sure you read more than once, and read very, very carefully.</a:t>
            </a:r>
          </a:p>
          <a:p>
            <a:r>
              <a:rPr lang="en-US" dirty="0" smtClean="0"/>
              <a:t>There are two absolute keys:</a:t>
            </a:r>
          </a:p>
          <a:p>
            <a:pPr lvl="1"/>
            <a:r>
              <a:rPr lang="en-US" dirty="0" smtClean="0"/>
              <a:t>Be able to understand and clearly state what the writer’s main idea, thesis, purpose is</a:t>
            </a:r>
          </a:p>
          <a:p>
            <a:pPr lvl="1"/>
            <a:r>
              <a:rPr lang="en-US" dirty="0" smtClean="0"/>
              <a:t>Be able to show HOW SPECIFIC CHOICES THE AUTHOR MAKES helps the main idea, thesis, purpose come through in a POWERFUL, MEANINGFUL, EFFECTIVE WAY</a:t>
            </a:r>
          </a:p>
          <a:p>
            <a:r>
              <a:rPr lang="en-US" dirty="0" smtClean="0"/>
              <a:t>As you do the above, make use of your knowledge of rhetorical devices.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981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A.P. LANGUAGE AND COMP EXAM</vt:lpstr>
      <vt:lpstr>MULTIPLE CHOICE SECTION</vt:lpstr>
      <vt:lpstr>MULTIPLE CHOICE SECTION</vt:lpstr>
      <vt:lpstr>ALL ESSAY QUESTIONS</vt:lpstr>
      <vt:lpstr>ALL ESSAY QUESTIONS</vt:lpstr>
      <vt:lpstr>TEST PREPARATION</vt:lpstr>
      <vt:lpstr>SYNTHESIS ESSAY</vt:lpstr>
      <vt:lpstr>SYNTHESIS ESSAY</vt:lpstr>
      <vt:lpstr>RHETORICAL ANALYSIS</vt:lpstr>
      <vt:lpstr>RHETORICAL ANALYSIS</vt:lpstr>
      <vt:lpstr>PERSUASIVE ESSAY</vt:lpstr>
      <vt:lpstr>PERSUASIVE ESSAY</vt:lpstr>
      <vt:lpstr>FINAL THOUGHTS</vt:lpstr>
    </vt:vector>
  </TitlesOfParts>
  <Company>Snoqualmie Valley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A.P. LANGUAGE AND COMP EXAM</dc:title>
  <dc:creator>jackson, christopher michael</dc:creator>
  <cp:lastModifiedBy>jackson, christopher michael</cp:lastModifiedBy>
  <cp:revision>8</cp:revision>
  <dcterms:created xsi:type="dcterms:W3CDTF">2011-05-08T20:13:49Z</dcterms:created>
  <dcterms:modified xsi:type="dcterms:W3CDTF">2012-05-15T14:47:49Z</dcterms:modified>
</cp:coreProperties>
</file>